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98" r:id="rId5"/>
    <p:sldId id="305" r:id="rId6"/>
    <p:sldId id="325" r:id="rId7"/>
    <p:sldId id="326" r:id="rId8"/>
    <p:sldId id="328" r:id="rId9"/>
    <p:sldId id="297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  <a:srgbClr val="90FF00"/>
    <a:srgbClr val="9F62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7D9E52-4ECF-0268-AEE0-FEE7AACD172C}" v="105" dt="2025-06-24T14:43:11.4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-1254" y="-132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pPr/>
              <a:t>2025-06-24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.naver.com/lounge/Trickca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89556" y="5746071"/>
            <a:ext cx="7015499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altLang="ko-KR" sz="2400" dirty="0" err="1">
                <a:latin typeface="Britannic Bold"/>
                <a:ea typeface="Malgun Gothic"/>
              </a:rPr>
              <a:t>나이아</a:t>
            </a:r>
            <a:r>
              <a:rPr lang="en-US" altLang="ko-KR" sz="2400" dirty="0">
                <a:latin typeface="Britannic Bold"/>
                <a:ea typeface="Malgun Gothic"/>
              </a:rPr>
              <a:t>, </a:t>
            </a:r>
            <a:r>
              <a:rPr lang="en-US" altLang="ko-KR" sz="2400" dirty="0" err="1">
                <a:latin typeface="Britannic Bold"/>
                <a:ea typeface="Malgun Gothic"/>
              </a:rPr>
              <a:t>가라</a:t>
            </a:r>
            <a:r>
              <a:rPr lang="en-US" altLang="ko-KR" sz="2400" dirty="0">
                <a:latin typeface="Britannic Bold"/>
                <a:ea typeface="Malgun Gothic"/>
              </a:rPr>
              <a:t>! (Naia, Go!) </a:t>
            </a:r>
            <a:r>
              <a:rPr lang="en-US" altLang="ko-KR" sz="2400" dirty="0" err="1">
                <a:latin typeface="Britannic Bold"/>
                <a:ea typeface="Malgun Gothic"/>
              </a:rPr>
              <a:t>초기</a:t>
            </a:r>
            <a:r>
              <a:rPr lang="en-US" altLang="ko-KR" sz="2400" dirty="0">
                <a:latin typeface="Britannic Bold"/>
                <a:ea typeface="Malgun Gothic"/>
              </a:rPr>
              <a:t> </a:t>
            </a:r>
            <a:r>
              <a:rPr lang="en-US" altLang="ko-KR" sz="2400" dirty="0" err="1">
                <a:latin typeface="Britannic Bold"/>
                <a:ea typeface="Malgun Gothic"/>
              </a:rPr>
              <a:t>기획서</a:t>
            </a:r>
            <a:endParaRPr lang="en-US" altLang="ko-KR" sz="2400" dirty="0">
              <a:latin typeface="Britannic Bold"/>
              <a:ea typeface="Malgun Gothic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072416" y="6010231"/>
            <a:ext cx="4114801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ko-KR" altLang="en-US" sz="1600" dirty="0">
                <a:ea typeface="맑은 고딕"/>
              </a:rPr>
              <a:t>김영신</a:t>
            </a:r>
            <a:endParaRPr lang="ko-KR" sz="1600">
              <a:ea typeface="맑은 고딕"/>
            </a:endParaRPr>
          </a:p>
          <a:p>
            <a:pPr algn="r"/>
            <a:r>
              <a:rPr lang="ko-KR" altLang="en-US" sz="1600" i="1" dirty="0">
                <a:ea typeface="맑은 고딕"/>
              </a:rPr>
              <a:t>2025.02.16</a:t>
            </a:r>
          </a:p>
        </p:txBody>
      </p:sp>
      <p:pic>
        <p:nvPicPr>
          <p:cNvPr id="5" name="그림 4" descr="구름, 하늘, 스크린샷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E39A979-6345-49EC-A698-B3146A288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63" y="2381"/>
            <a:ext cx="12201524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69F1218-43B2-0A9A-5DEC-F42CE0BF38A3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i="1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0595C72-21D0-37B6-19A8-AE5B807DA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225" y="3334"/>
            <a:ext cx="1085851" cy="646907"/>
          </a:xfrm>
        </p:spPr>
        <p:txBody>
          <a:bodyPr>
            <a:normAutofit/>
          </a:bodyPr>
          <a:lstStyle/>
          <a:p>
            <a:r>
              <a:rPr lang="ko-KR" altLang="en-US" sz="1800" i="1" dirty="0">
                <a:solidFill>
                  <a:schemeClr val="bg1"/>
                </a:solidFill>
                <a:ea typeface="맑은 고딕"/>
              </a:rPr>
              <a:t>목차</a:t>
            </a:r>
            <a:endParaRPr lang="ko-KR" altLang="en-US" sz="1800" i="1" dirty="0">
              <a:solidFill>
                <a:schemeClr val="bg1"/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C2B1552E-6663-9275-C0C4-6C7B255D7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221" y="1119195"/>
            <a:ext cx="4491038" cy="51676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sz="1400" b="1" dirty="0">
                <a:ea typeface="맑은 고딕"/>
              </a:rPr>
              <a:t>'</a:t>
            </a:r>
            <a:r>
              <a:rPr lang="ko-KR" altLang="en-US" sz="1400" b="1" dirty="0" err="1">
                <a:ea typeface="맑은 고딕"/>
              </a:rPr>
              <a:t>나이아</a:t>
            </a:r>
            <a:r>
              <a:rPr lang="ko-KR" altLang="en-US" sz="1400" b="1" dirty="0">
                <a:ea typeface="맑은 고딕"/>
              </a:rPr>
              <a:t>, 가라!' 기획서 개요</a:t>
            </a:r>
          </a:p>
          <a:p>
            <a:pPr marL="1028700" lvl="1" indent="-342900">
              <a:buAutoNum type="arabicParenR"/>
            </a:pPr>
            <a:r>
              <a:rPr lang="ko-KR" altLang="en-US" sz="1200" i="1" dirty="0">
                <a:ea typeface="맑은 고딕"/>
              </a:rPr>
              <a:t>기획 의도 및 </a:t>
            </a:r>
            <a:r>
              <a:rPr lang="ko-KR" altLang="en-US" sz="1200" i="1" dirty="0">
                <a:latin typeface="맑은 고딕"/>
                <a:ea typeface="맑은 고딕"/>
              </a:rPr>
              <a:t>게임 컨셉</a:t>
            </a:r>
          </a:p>
          <a:p>
            <a:pPr lvl="1" indent="0">
              <a:buNone/>
            </a:pPr>
            <a:endParaRPr lang="ko-KR" altLang="en-US" sz="1200" i="1" dirty="0">
              <a:latin typeface="맑은 고딕"/>
              <a:ea typeface="맑은 고딕"/>
            </a:endParaRPr>
          </a:p>
          <a:p>
            <a:pPr marL="457200" indent="-457200">
              <a:buAutoNum type="arabicPeriod"/>
            </a:pPr>
            <a:r>
              <a:rPr lang="ko-KR" altLang="en-US" sz="1400" b="1" dirty="0">
                <a:latin typeface="Malgun Gothic"/>
                <a:ea typeface="Malgun Gothic"/>
              </a:rPr>
              <a:t>배경 및 스토리</a:t>
            </a:r>
          </a:p>
          <a:p>
            <a:pPr marL="457200" indent="-457200">
              <a:buAutoNum type="arabicPeriod"/>
            </a:pPr>
            <a:endParaRPr lang="ko-KR" altLang="en-US" sz="1400" b="1" dirty="0">
              <a:latin typeface="Malgun Gothic"/>
              <a:ea typeface="Malgun Gothic"/>
              <a:cs typeface="Arial"/>
            </a:endParaRPr>
          </a:p>
          <a:p>
            <a:pPr marL="457200" indent="-457200">
              <a:buAutoNum type="arabicPeriod"/>
            </a:pPr>
            <a:r>
              <a:rPr lang="ko-KR" sz="1400" b="1" dirty="0">
                <a:latin typeface="Malgun Gothic"/>
                <a:ea typeface="Malgun Gothic"/>
                <a:cs typeface="Arial"/>
              </a:rPr>
              <a:t>게임 특징</a:t>
            </a:r>
            <a:endParaRPr lang="en-US" altLang="ko-KR" sz="1400" dirty="0">
              <a:latin typeface="Arial"/>
              <a:ea typeface="Malgun Gothic"/>
              <a:cs typeface="Arial"/>
            </a:endParaRPr>
          </a:p>
          <a:p>
            <a:pPr marL="1028700" lvl="1" indent="-342900">
              <a:buAutoNum type="arabicParenR"/>
            </a:pPr>
            <a:r>
              <a:rPr lang="ko-KR" altLang="en-US" sz="1200" i="1" dirty="0">
                <a:latin typeface="Malgun Gothic"/>
                <a:ea typeface="Malgun Gothic"/>
                <a:cs typeface="Arial"/>
              </a:rPr>
              <a:t>조작법</a:t>
            </a:r>
          </a:p>
          <a:p>
            <a:pPr marL="1028700" lvl="1" indent="-342900">
              <a:buAutoNum type="arabicParenR"/>
            </a:pPr>
            <a:r>
              <a:rPr lang="ko-KR" altLang="en-US" sz="1200" i="1" dirty="0">
                <a:latin typeface="Malgun Gothic"/>
                <a:ea typeface="Malgun Gothic"/>
                <a:cs typeface="Arial"/>
              </a:rPr>
              <a:t>물 분사식 이동 및 수분 게이지</a:t>
            </a:r>
            <a:endParaRPr lang="ko-KR" sz="1200" i="1" dirty="0">
              <a:latin typeface="Malgun Gothic"/>
              <a:ea typeface="Malgun Gothic"/>
              <a:cs typeface="Arial"/>
            </a:endParaRPr>
          </a:p>
          <a:p>
            <a:pPr marL="1028700" lvl="1" indent="-342900">
              <a:buAutoNum type="arabicParenR"/>
            </a:pPr>
            <a:r>
              <a:rPr lang="ko-KR" altLang="en-US" sz="1200" i="1" dirty="0">
                <a:latin typeface="Malgun Gothic"/>
                <a:ea typeface="Malgun Gothic"/>
                <a:cs typeface="Arial"/>
              </a:rPr>
              <a:t>게임의 목표​</a:t>
            </a:r>
          </a:p>
          <a:p>
            <a:pPr marL="457200" indent="-457200">
              <a:buAutoNum type="arabicPeriod"/>
            </a:pPr>
            <a:endParaRPr lang="ko-KR" altLang="en-US" sz="1400" dirty="0">
              <a:latin typeface="Malgun Gothic"/>
              <a:ea typeface="Malgun Gothic"/>
              <a:cs typeface="Arial"/>
            </a:endParaRPr>
          </a:p>
          <a:p>
            <a:pPr marL="457200" indent="-457200">
              <a:buAutoNum type="arabicPeriod"/>
            </a:pPr>
            <a:endParaRPr lang="ko-KR" altLang="en-US" sz="1400" dirty="0">
              <a:latin typeface="Malgun Gothic"/>
              <a:ea typeface="Malgun Gothic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584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AAAE06-2F15-E13E-013C-4C6E3A3F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2329" y="3424341"/>
            <a:ext cx="5706878" cy="13000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'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나이아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, 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가라!'는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''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트릭컬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RE:VIVE'의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팬게임으로 해당 게임의 등장 캐릭터인 '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나이아'를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주인공으로 하는 액션, 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플랫포머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장르의 게임이다.</a:t>
            </a:r>
          </a:p>
          <a:p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게임 제목은 실존하는 폭포인 '나이아가라 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폭포'와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주인공 캐릭터의 이름에서 따와 언어유희를 살리기 위해 지었다.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7DBD88D-EB84-3CA9-5F5D-7A29D94724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558006"/>
              </p:ext>
            </p:extLst>
          </p:nvPr>
        </p:nvGraphicFramePr>
        <p:xfrm>
          <a:off x="6692505" y="1395738"/>
          <a:ext cx="5251570" cy="1483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6428">
                  <a:extLst>
                    <a:ext uri="{9D8B030D-6E8A-4147-A177-3AD203B41FA5}">
                      <a16:colId xmlns:a16="http://schemas.microsoft.com/office/drawing/2014/main" val="1130476978"/>
                    </a:ext>
                  </a:extLst>
                </a:gridCol>
                <a:gridCol w="4195142">
                  <a:extLst>
                    <a:ext uri="{9D8B030D-6E8A-4147-A177-3AD203B41FA5}">
                      <a16:colId xmlns:a16="http://schemas.microsoft.com/office/drawing/2014/main" val="2413921445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i="0" dirty="0">
                          <a:solidFill>
                            <a:schemeClr val="tx1"/>
                          </a:solidFill>
                        </a:rPr>
                        <a:t>제목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 err="1">
                          <a:solidFill>
                            <a:schemeClr val="tx1"/>
                          </a:solidFill>
                        </a:rPr>
                        <a:t>나이아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, 가라!(</a:t>
                      </a:r>
                      <a:r>
                        <a:rPr lang="ko-KR" altLang="en-US" sz="1200" b="0" dirty="0" err="1">
                          <a:solidFill>
                            <a:schemeClr val="tx1"/>
                          </a:solidFill>
                        </a:rPr>
                        <a:t>Naia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 err="1">
                          <a:solidFill>
                            <a:schemeClr val="tx1"/>
                          </a:solidFill>
                        </a:rPr>
                        <a:t>Go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!)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6431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i="0" dirty="0">
                          <a:solidFill>
                            <a:schemeClr val="tx1"/>
                          </a:solidFill>
                        </a:rPr>
                        <a:t>장르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액션,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</a:rPr>
                        <a:t>플랫포머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327756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b="1" i="0" dirty="0">
                          <a:solidFill>
                            <a:schemeClr val="tx1"/>
                          </a:solidFill>
                        </a:rPr>
                        <a:t>엔진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유니티 엔진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9184899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b="1" i="0" dirty="0">
                          <a:solidFill>
                            <a:schemeClr val="tx1"/>
                          </a:solidFill>
                        </a:rPr>
                        <a:t>플랫폼</a:t>
                      </a:r>
                      <a:endParaRPr lang="ko-KR" sz="12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PC, 모바일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775719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816AC76B-7401-8714-3C51-49A396FF0B9C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eriod"/>
            </a:pPr>
            <a:r>
              <a:rPr lang="ko-KR" altLang="en-US" i="1" err="1">
                <a:solidFill>
                  <a:schemeClr val="bg1"/>
                </a:solidFill>
                <a:ea typeface="맑은 고딕"/>
              </a:rPr>
              <a:t>나이아</a:t>
            </a:r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, 가라! 기획서 개요</a:t>
            </a:r>
          </a:p>
        </p:txBody>
      </p:sp>
      <p:pic>
        <p:nvPicPr>
          <p:cNvPr id="4" name="그림 3" descr="구름, 자연, 하늘, 산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FFC13834-25BC-0219-5D10-87C81F958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68" y="1406180"/>
            <a:ext cx="6102488" cy="331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495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AAAE06-2F15-E13E-013C-4C6E3A3F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087054"/>
            <a:ext cx="5865258" cy="4242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'</a:t>
            </a:r>
            <a:r>
              <a:rPr lang="ko-KR" altLang="en-US" sz="900" err="1">
                <a:solidFill>
                  <a:srgbClr val="000000"/>
                </a:solidFill>
                <a:ea typeface="+mn-lt"/>
                <a:cs typeface="Arial"/>
              </a:rPr>
              <a:t>에피드</a:t>
            </a:r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900" err="1">
                <a:solidFill>
                  <a:srgbClr val="000000"/>
                </a:solidFill>
                <a:ea typeface="+mn-lt"/>
                <a:cs typeface="Arial"/>
              </a:rPr>
              <a:t>게임즈'의</a:t>
            </a:r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 모바일 수집형 게임 '</a:t>
            </a:r>
            <a:r>
              <a:rPr lang="ko-KR" altLang="en-US" sz="900" err="1">
                <a:solidFill>
                  <a:srgbClr val="000000"/>
                </a:solidFill>
                <a:ea typeface="+mn-lt"/>
                <a:cs typeface="Arial"/>
              </a:rPr>
              <a:t>트릭컬</a:t>
            </a:r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900" err="1">
                <a:solidFill>
                  <a:srgbClr val="000000"/>
                </a:solidFill>
                <a:ea typeface="+mn-lt"/>
                <a:cs typeface="Arial"/>
              </a:rPr>
              <a:t>리바이브</a:t>
            </a:r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'(출처: https://game.naver.com/lounge/Trickcal).</a:t>
            </a:r>
            <a:endParaRPr lang="ko-KR" sz="900">
              <a:solidFill>
                <a:srgbClr val="000000"/>
              </a:solidFill>
              <a:ea typeface="+mn-lt"/>
              <a:cs typeface="Arial"/>
            </a:endParaRPr>
          </a:p>
          <a:p>
            <a:endParaRPr lang="ko-KR" altLang="en-US" sz="900" dirty="0">
              <a:solidFill>
                <a:srgbClr val="000000"/>
              </a:solidFill>
              <a:ea typeface="+mn-lt"/>
              <a:cs typeface="Arial"/>
            </a:endParaRPr>
          </a:p>
          <a:p>
            <a:endParaRPr lang="ko-KR" altLang="en-US" sz="9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50BEDA2-DAB1-4A00-78AC-B74D1AE33891}"/>
              </a:ext>
            </a:extLst>
          </p:cNvPr>
          <p:cNvSpPr txBox="1">
            <a:spLocks/>
          </p:cNvSpPr>
          <p:nvPr/>
        </p:nvSpPr>
        <p:spPr>
          <a:xfrm>
            <a:off x="6097723" y="4087143"/>
            <a:ext cx="5861926" cy="4321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9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간단하지만 장르에 어려운 조작법을 도입하여 플레이어에게 도전심을 불러일으키는 게임으로 유명한 '</a:t>
            </a:r>
            <a:r>
              <a:rPr lang="ko-KR" altLang="en-US" sz="90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Getting</a:t>
            </a:r>
            <a:r>
              <a:rPr lang="ko-KR" altLang="en-US" sz="9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sz="90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Over</a:t>
            </a:r>
            <a:r>
              <a:rPr lang="ko-KR" altLang="en-US" sz="9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sz="90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It</a:t>
            </a:r>
            <a:r>
              <a:rPr lang="ko-KR" altLang="en-US" sz="9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'​</a:t>
            </a:r>
            <a:r>
              <a:rPr lang="en-US" altLang="ko-KR" sz="900" dirty="0">
                <a:solidFill>
                  <a:srgbClr val="000000"/>
                </a:solidFill>
                <a:latin typeface="Malgun Gothic"/>
                <a:ea typeface="Malgun Gothic"/>
                <a:cs typeface="Arial"/>
              </a:rPr>
              <a:t>(</a:t>
            </a:r>
            <a:r>
              <a:rPr lang="en-US" altLang="ko-KR" sz="900" err="1">
                <a:solidFill>
                  <a:srgbClr val="000000"/>
                </a:solidFill>
                <a:latin typeface="Malgun Gothic"/>
                <a:ea typeface="Malgun Gothic"/>
                <a:cs typeface="Arial"/>
              </a:rPr>
              <a:t>출처</a:t>
            </a:r>
            <a:r>
              <a:rPr lang="en-US" altLang="ko-KR" sz="900" dirty="0">
                <a:solidFill>
                  <a:srgbClr val="000000"/>
                </a:solidFill>
                <a:latin typeface="Malgun Gothic"/>
                <a:ea typeface="Malgun Gothic"/>
                <a:cs typeface="Arial"/>
              </a:rPr>
              <a:t>: Steam).</a:t>
            </a:r>
          </a:p>
          <a:p>
            <a:endParaRPr lang="ko-KR" altLang="en-US" sz="12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  <a:p>
            <a:endParaRPr lang="ko-KR" altLang="en-US" sz="12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CC5A42C6-4F68-5ACA-581D-50D2ED575961}"/>
              </a:ext>
            </a:extLst>
          </p:cNvPr>
          <p:cNvSpPr txBox="1">
            <a:spLocks/>
          </p:cNvSpPr>
          <p:nvPr/>
        </p:nvSpPr>
        <p:spPr>
          <a:xfrm>
            <a:off x="234472" y="4967632"/>
            <a:ext cx="11507017" cy="15393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200" dirty="0">
                <a:ea typeface="맑은 고딕"/>
                <a:cs typeface="Arial"/>
              </a:rPr>
              <a:t>기존에 구상했던 게임의 기획을 수정하여 요즘 한국 커뮤니티 및 모바일 </a:t>
            </a:r>
            <a:r>
              <a:rPr lang="ko-KR" altLang="en-US" sz="1200" dirty="0" err="1">
                <a:ea typeface="맑은 고딕"/>
                <a:cs typeface="Arial"/>
              </a:rPr>
              <a:t>서브컬쳐</a:t>
            </a:r>
            <a:r>
              <a:rPr lang="ko-KR" altLang="en-US" sz="1200" dirty="0">
                <a:ea typeface="맑은 고딕"/>
                <a:cs typeface="Arial"/>
              </a:rPr>
              <a:t> 게임 계열에서 떠오르고 있는 게임 '</a:t>
            </a:r>
            <a:r>
              <a:rPr lang="ko-KR" altLang="en-US" sz="1200" dirty="0" err="1">
                <a:ea typeface="맑은 고딕"/>
                <a:cs typeface="Arial"/>
              </a:rPr>
              <a:t>트릭컬</a:t>
            </a:r>
            <a:r>
              <a:rPr lang="ko-KR" altLang="en-US" sz="1200" dirty="0">
                <a:ea typeface="맑은 고딕"/>
                <a:cs typeface="Arial"/>
              </a:rPr>
              <a:t> </a:t>
            </a:r>
            <a:r>
              <a:rPr lang="ko-KR" altLang="en-US" sz="1200" dirty="0" err="1">
                <a:ea typeface="맑은 고딕"/>
                <a:cs typeface="Arial"/>
              </a:rPr>
              <a:t>RE:VIVE'의</a:t>
            </a:r>
            <a:r>
              <a:rPr lang="ko-KR" altLang="en-US" sz="1200" dirty="0">
                <a:ea typeface="맑은 고딕"/>
                <a:cs typeface="Arial"/>
              </a:rPr>
              <a:t> 디자인을 적용시켜 팬 게임으로 만들기로 결정했다. 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게임의 전체적인 모티브는 '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Getting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Over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It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with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Bennett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Foddy</a:t>
            </a:r>
            <a:r>
              <a:rPr lang="ko-KR" altLang="en-US" sz="12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'(항아리 게임), '</a:t>
            </a:r>
            <a:r>
              <a:rPr lang="ko-KR" altLang="en-US" sz="12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Jump</a:t>
            </a:r>
            <a:r>
              <a:rPr lang="ko-KR" altLang="en-US" sz="12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King</a:t>
            </a:r>
            <a:r>
              <a:rPr lang="ko-KR" altLang="en-US" sz="12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' 등의 플레이어를 자극하지만 도전심을 불러일으키는 게임을 모티브로 하였다.</a:t>
            </a:r>
          </a:p>
          <a:p>
            <a:endParaRPr lang="ko-KR" altLang="en-US" sz="12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  <a:p>
            <a:endParaRPr lang="ko-KR" altLang="en-US" sz="12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AA5BF39-5844-F631-C48C-188111921113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1-1. 기획 의도 및 게임 컨셉</a:t>
            </a:r>
          </a:p>
        </p:txBody>
      </p:sp>
      <p:pic>
        <p:nvPicPr>
          <p:cNvPr id="4" name="그림 3" descr="스크린샷, 만화 영화, 야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F18BC04-8E6F-BFCA-39E7-79CE5C432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859" y="1311759"/>
            <a:ext cx="5883413" cy="2776744"/>
          </a:xfrm>
          <a:prstGeom prst="rect">
            <a:avLst/>
          </a:prstGeom>
        </p:spPr>
      </p:pic>
      <p:pic>
        <p:nvPicPr>
          <p:cNvPr id="2" name="그림 1" descr="아니메, 만화 영화, 소설, 일러스트레이션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7B1AE06F-429C-0E91-91A8-4F759D26B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09" y="985630"/>
            <a:ext cx="5380383" cy="309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820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AAAE06-2F15-E13E-013C-4C6E3A3F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543170"/>
            <a:ext cx="11715714" cy="18986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200" dirty="0">
                <a:latin typeface="맑은 고딕"/>
                <a:ea typeface="맑은 고딕"/>
                <a:cs typeface="Arial"/>
              </a:rPr>
              <a:t>물의 고위 정령 '</a:t>
            </a:r>
            <a:r>
              <a:rPr lang="ko-KR" altLang="en-US" sz="1200" err="1">
                <a:latin typeface="맑은 고딕"/>
                <a:ea typeface="맑은 고딕"/>
                <a:cs typeface="Arial"/>
              </a:rPr>
              <a:t>나이아'는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장난을 치다가 그녀의 요정 친구 '</a:t>
            </a:r>
            <a:r>
              <a:rPr lang="ko-KR" altLang="en-US" sz="1200" err="1">
                <a:latin typeface="맑은 고딕"/>
                <a:ea typeface="맑은 고딕"/>
                <a:cs typeface="Arial"/>
              </a:rPr>
              <a:t>샤샤'가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가지고 있는 '</a:t>
            </a:r>
            <a:r>
              <a:rPr lang="ko-KR" altLang="en-US" sz="1200" err="1">
                <a:latin typeface="맑은 고딕"/>
                <a:ea typeface="맑은 고딕"/>
                <a:cs typeface="Arial"/>
              </a:rPr>
              <a:t>텀블러'에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머리가 끼게 된다. 모종의 이유로 텀블러 밖으로 나갈 수도, 안으로 들어 갈 수도 없게 되자 입으로 물을 뿜는 능력을 이용하여 자신의 영역인 '정령산의 </a:t>
            </a:r>
            <a:r>
              <a:rPr lang="ko-KR" altLang="en-US" sz="1200" err="1">
                <a:latin typeface="맑은 고딕"/>
                <a:ea typeface="맑은 고딕"/>
                <a:cs typeface="Arial"/>
              </a:rPr>
              <a:t>호수'로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돌아가려고 한다.</a:t>
            </a:r>
            <a:endParaRPr lang="ko-KR" altLang="en-US" sz="1200" dirty="0" err="1">
              <a:latin typeface="맑은 고딕"/>
              <a:ea typeface="맑은 고딕"/>
              <a:cs typeface="Arial"/>
            </a:endParaRPr>
          </a:p>
          <a:p>
            <a:r>
              <a:rPr lang="ko-KR" altLang="en-US" sz="1200" dirty="0">
                <a:latin typeface="맑은 고딕"/>
                <a:ea typeface="맑은 고딕"/>
                <a:cs typeface="Arial"/>
              </a:rPr>
              <a:t>게임의 배경 및 스토리는 원본 게임인 '</a:t>
            </a:r>
            <a:r>
              <a:rPr lang="ko-KR" altLang="en-US" sz="1200" dirty="0" err="1">
                <a:latin typeface="맑은 고딕"/>
                <a:ea typeface="맑은 고딕"/>
                <a:cs typeface="Arial"/>
              </a:rPr>
              <a:t>트릭컬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: </a:t>
            </a:r>
            <a:r>
              <a:rPr lang="ko-KR" altLang="en-US" sz="1200" dirty="0" err="1">
                <a:latin typeface="맑은 고딕"/>
                <a:ea typeface="맑은 고딕"/>
                <a:cs typeface="Arial"/>
              </a:rPr>
              <a:t>RIVIVE'의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게임 내 스토리 중 하나인 '불 붙은 불행 속 </a:t>
            </a:r>
            <a:r>
              <a:rPr lang="ko-KR" altLang="en-US" sz="1200" dirty="0" err="1">
                <a:latin typeface="맑은 고딕"/>
                <a:ea typeface="맑은 고딕"/>
                <a:cs typeface="Arial"/>
              </a:rPr>
              <a:t>쓰나미'에서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모티브를 얻었다.</a:t>
            </a:r>
          </a:p>
          <a:p>
            <a:endParaRPr lang="ko-KR" altLang="en-US" sz="1200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4B1E154-5F0E-C7EF-17F9-59B3C9347945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2. 배경 및 스토리</a:t>
            </a:r>
            <a:endParaRPr lang="ko-KR" dirty="0">
              <a:solidFill>
                <a:schemeClr val="bg1"/>
              </a:solidFill>
            </a:endParaRPr>
          </a:p>
        </p:txBody>
      </p:sp>
      <p:pic>
        <p:nvPicPr>
          <p:cNvPr id="5" name="그림 4" descr="아니메, 만화 영화, 애니메이션, 소설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C8228F48-4BA6-3F13-6DA7-02FE3E416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956" y="1025350"/>
            <a:ext cx="5864088" cy="313973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3A63E94-621C-8994-6A21-386A533287D6}"/>
              </a:ext>
            </a:extLst>
          </p:cNvPr>
          <p:cNvSpPr txBox="1"/>
          <p:nvPr/>
        </p:nvSpPr>
        <p:spPr>
          <a:xfrm>
            <a:off x="6082747" y="4161183"/>
            <a:ext cx="5868504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900" b="1" i="1" dirty="0" err="1">
                <a:ea typeface="맑은 고딕"/>
              </a:rPr>
              <a:t>출처</a:t>
            </a:r>
            <a:r>
              <a:rPr lang="en-US" altLang="ko-KR" sz="900" b="1" i="1" dirty="0">
                <a:ea typeface="맑은 고딕"/>
              </a:rPr>
              <a:t>: https://game.naver.com/lounge/Trickcal/board/detail/5602643</a:t>
            </a:r>
          </a:p>
        </p:txBody>
      </p:sp>
      <p:pic>
        <p:nvPicPr>
          <p:cNvPr id="18" name="그림 17" descr="클립아트, 일러스트레이션, 그림, 만화 영화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5B046869-265E-E929-4410-342F5A6CF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29" y="1393548"/>
            <a:ext cx="1706910" cy="2160382"/>
          </a:xfrm>
          <a:prstGeom prst="rect">
            <a:avLst/>
          </a:prstGeom>
        </p:spPr>
      </p:pic>
      <p:pic>
        <p:nvPicPr>
          <p:cNvPr id="19" name="그림 18" descr="크리스마스 트리, 예술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35A4344B-842B-D21E-E129-8DDF68F20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2789" y="1969190"/>
            <a:ext cx="845380" cy="1241013"/>
          </a:xfrm>
          <a:prstGeom prst="rect">
            <a:avLst/>
          </a:prstGeom>
        </p:spPr>
      </p:pic>
      <p:sp>
        <p:nvSpPr>
          <p:cNvPr id="20" name="더하기 기호 19">
            <a:extLst>
              <a:ext uri="{FF2B5EF4-FFF2-40B4-BE49-F238E27FC236}">
                <a16:creationId xmlns:a16="http://schemas.microsoft.com/office/drawing/2014/main" id="{FA84277F-5D83-42A0-3B13-DDE86E6DBCB0}"/>
              </a:ext>
            </a:extLst>
          </p:cNvPr>
          <p:cNvSpPr/>
          <p:nvPr/>
        </p:nvSpPr>
        <p:spPr>
          <a:xfrm>
            <a:off x="1804505" y="2260047"/>
            <a:ext cx="588617" cy="666473"/>
          </a:xfrm>
          <a:prstGeom prst="mathPlus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클립아트, 만화 영화, 그림, 일러스트레이션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93C2446D-A706-F5E5-ED21-5163DF5515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6760" y="1557475"/>
            <a:ext cx="1706219" cy="2075486"/>
          </a:xfrm>
          <a:prstGeom prst="rect">
            <a:avLst/>
          </a:prstGeom>
        </p:spPr>
      </p:pic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93A092E6-DE8D-2D0F-0BB8-9ACA8D954053}"/>
              </a:ext>
            </a:extLst>
          </p:cNvPr>
          <p:cNvSpPr/>
          <p:nvPr/>
        </p:nvSpPr>
        <p:spPr>
          <a:xfrm>
            <a:off x="3429551" y="2460486"/>
            <a:ext cx="647699" cy="31750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1849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AAAE06-2F15-E13E-013C-4C6E3A3F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771770"/>
            <a:ext cx="11715714" cy="16700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200" dirty="0">
                <a:ea typeface="맑은 고딕"/>
                <a:cs typeface="Arial"/>
              </a:rPr>
              <a:t>WASD 키: 방향을 설정하여 물을 분사한다. 분사한 방향의 반대 방향으로 캐릭터가 이동한다. 이동할 때 마다 수분 게이지를 조금씩 소모한다.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스페이스바: 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물을 짧고 강하게 뿜어내어 텀블러를 한 바퀴 회전시킨다. 수분 게이지를 10% 소모하며, 약 0.5초 동안 무적 상태가 된다. 적의 투사체 공격이 날아올 때 주로 사용한다.</a:t>
            </a:r>
            <a:endParaRPr lang="ko-KR" altLang="en-US" sz="1200" dirty="0">
              <a:solidFill>
                <a:srgbClr val="000000"/>
              </a:solidFill>
              <a:ea typeface="맑은 고딕"/>
              <a:cs typeface="Arial"/>
            </a:endParaRPr>
          </a:p>
          <a:p>
            <a:endParaRPr lang="ko-KR" altLang="en-US" sz="1200" dirty="0">
              <a:ea typeface="맑은 고딕"/>
              <a:cs typeface="Arial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EEF2FB2-8138-09EA-EEE7-C98D905720BC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3-1. 게임 특징: 조작법</a:t>
            </a:r>
            <a:endParaRPr lang="ko-KR" i="1" dirty="0">
              <a:solidFill>
                <a:schemeClr val="bg1"/>
              </a:solidFill>
              <a:latin typeface="Malgun Gothic"/>
              <a:ea typeface="Malgun Gothic"/>
            </a:endParaRPr>
          </a:p>
        </p:txBody>
      </p:sp>
      <p:pic>
        <p:nvPicPr>
          <p:cNvPr id="4" name="그림 3" descr="만화 영화, 그린, 식물, 애니메이션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31D8534-20E1-3279-9518-4FD0FD3C7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1303" y="887136"/>
            <a:ext cx="3903345" cy="3648075"/>
          </a:xfrm>
          <a:prstGeom prst="rect">
            <a:avLst/>
          </a:prstGeom>
        </p:spPr>
      </p:pic>
      <p:pic>
        <p:nvPicPr>
          <p:cNvPr id="5" name="그림 4" descr="나비, 식물, 무척추 동물, 야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365281B5-2D95-C41B-3A72-7A2EC7FA3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423" y="887095"/>
            <a:ext cx="3865789" cy="3654878"/>
          </a:xfrm>
          <a:prstGeom prst="rect">
            <a:avLst/>
          </a:prstGeom>
        </p:spPr>
      </p:pic>
      <p:pic>
        <p:nvPicPr>
          <p:cNvPr id="6" name="그림 5" descr="만화 영화, 그래픽 디자인, 그래픽, 스크린샷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8811433F-AAA5-2569-4251-BC2515225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494" y="891416"/>
            <a:ext cx="3789708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21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4ABA24-75BA-F5E4-7CE2-25DCFE0BC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096258-F8A2-662A-C551-4DD3BD316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771770"/>
            <a:ext cx="11715714" cy="16700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200" dirty="0">
                <a:ea typeface="맑은 고딕"/>
                <a:cs typeface="Arial"/>
              </a:rPr>
              <a:t>이동하거나 텀블러 회전을 사용할 때 마다 수분 게이지가 줄어든다. ​수분 게이지가 줄어들수록 '</a:t>
            </a:r>
            <a:r>
              <a:rPr lang="ko-KR" altLang="en-US" sz="1200" dirty="0" err="1">
                <a:ea typeface="맑은 고딕"/>
                <a:cs typeface="Arial"/>
              </a:rPr>
              <a:t>수압'이</a:t>
            </a:r>
            <a:r>
              <a:rPr lang="ko-KR" altLang="en-US" sz="1200" dirty="0">
                <a:ea typeface="맑은 고딕"/>
                <a:cs typeface="Arial"/>
              </a:rPr>
              <a:t> 증가하며 수압이 높아질수록 이동속도가 빨라진다.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수분 게이지는 일정 시간동안 물을 분사하지 않으면(이동 키를 누르지 않은 상태) 조금씩 회복된다. 회복 도중에 물을 분사하면 회복이 멈추며 분사 도중에는 수분 게이지가 회복되지 않는다.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수압 또한 수분 게이지가 회복되는 동안 점점 감소한다. 수압이 감소하면 이동속도도 줄어든다.  또한 수분이 완전히 떨어지게 되면 잠깐 동안 기절하게 되어 어떤 행동도 할 수 없다. 기절은 1.5초가 지나면 풀리며 풀리는 동시에 수분 게이지의 회복이 진행된다.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수분과 수압을 적절히 조절하면서 </a:t>
            </a:r>
            <a:r>
              <a:rPr lang="ko-KR" sz="1200" dirty="0">
                <a:latin typeface="Malgun Gothic"/>
                <a:ea typeface="Malgun Gothic"/>
                <a:cs typeface="Arial"/>
              </a:rPr>
              <a:t>수분이 완전히 떨어지지 않게 하면서도 </a:t>
            </a:r>
            <a:r>
              <a:rPr lang="ko-KR" altLang="en-US" sz="1200" dirty="0">
                <a:ea typeface="맑은 고딕"/>
                <a:cs typeface="Arial"/>
              </a:rPr>
              <a:t>빠르게 목적지점까지 도달하는 것이 핵심이다.</a:t>
            </a:r>
            <a:endParaRPr lang="ko-KR">
              <a:ea typeface="맑은 고딕"/>
            </a:endParaRPr>
          </a:p>
          <a:p>
            <a:endParaRPr lang="ko-KR" altLang="en-US" sz="1200" dirty="0">
              <a:ea typeface="맑은 고딕"/>
              <a:cs typeface="Arial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EC0FA7-2069-0DEF-57CE-5D96328CBE2D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3-2. 게임 특징: 물 분사식 이동 및 수분 게이지</a:t>
            </a:r>
          </a:p>
        </p:txBody>
      </p:sp>
      <p:pic>
        <p:nvPicPr>
          <p:cNvPr id="5" name="그림 4" descr="예술, 상징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39086664-16B9-C88E-955A-B995BEDC3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57" y="1711173"/>
            <a:ext cx="1162050" cy="1533525"/>
          </a:xfrm>
          <a:prstGeom prst="rect">
            <a:avLst/>
          </a:prstGeom>
        </p:spPr>
      </p:pic>
      <p:pic>
        <p:nvPicPr>
          <p:cNvPr id="6" name="그림 5" descr="상징, 예술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12AB2CCA-939F-8DF9-12C7-326C0B3E2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797" y="1712498"/>
            <a:ext cx="1162050" cy="1533525"/>
          </a:xfrm>
          <a:prstGeom prst="rect">
            <a:avLst/>
          </a:prstGeom>
        </p:spPr>
      </p:pic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9437F749-2195-B18A-583F-AB5ED21528B2}"/>
              </a:ext>
            </a:extLst>
          </p:cNvPr>
          <p:cNvSpPr/>
          <p:nvPr/>
        </p:nvSpPr>
        <p:spPr>
          <a:xfrm>
            <a:off x="2935158" y="2251213"/>
            <a:ext cx="369404" cy="661504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629797A-C2A7-2E59-9C9C-29ABB4A13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4912" y="1828165"/>
            <a:ext cx="351790" cy="151511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C264420-8E89-AF6B-543A-0507742C82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6238" y="1814582"/>
            <a:ext cx="351790" cy="1515110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B6DF5CE4-2D37-04AE-B370-67BB3CD1CD0E}"/>
              </a:ext>
            </a:extLst>
          </p:cNvPr>
          <p:cNvSpPr/>
          <p:nvPr/>
        </p:nvSpPr>
        <p:spPr>
          <a:xfrm rot="10800000">
            <a:off x="4917778" y="2240170"/>
            <a:ext cx="369404" cy="661504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4EF761-7A7D-9B86-EC2D-6E1A598683A1}"/>
              </a:ext>
            </a:extLst>
          </p:cNvPr>
          <p:cNvSpPr txBox="1"/>
          <p:nvPr/>
        </p:nvSpPr>
        <p:spPr>
          <a:xfrm>
            <a:off x="1409901" y="3426535"/>
            <a:ext cx="8803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수분 게이지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71081B-3023-6262-4402-849901BDC224}"/>
              </a:ext>
            </a:extLst>
          </p:cNvPr>
          <p:cNvSpPr txBox="1"/>
          <p:nvPr/>
        </p:nvSpPr>
        <p:spPr>
          <a:xfrm>
            <a:off x="3812174" y="3432057"/>
            <a:ext cx="8803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수압 게이지</a:t>
            </a:r>
          </a:p>
        </p:txBody>
      </p:sp>
      <p:pic>
        <p:nvPicPr>
          <p:cNvPr id="9" name="그림 8" descr="클립아트, 만화 영화, 그림, 일러스트레이션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FD2F5CA4-800A-D73F-16EB-5F823908B2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75629" y="1502258"/>
            <a:ext cx="1363870" cy="1655832"/>
          </a:xfrm>
          <a:prstGeom prst="rect">
            <a:avLst/>
          </a:prstGeom>
        </p:spPr>
      </p:pic>
      <p:pic>
        <p:nvPicPr>
          <p:cNvPr id="12" name="그림 11" descr="원, 다채로움, 패턴, 예술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48942DD0-A7A3-77A9-B464-AE53AD0F63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24660" y="765313"/>
            <a:ext cx="876852" cy="733288"/>
          </a:xfrm>
          <a:prstGeom prst="rect">
            <a:avLst/>
          </a:prstGeom>
        </p:spPr>
      </p:pic>
      <p:pic>
        <p:nvPicPr>
          <p:cNvPr id="14" name="그림 13" descr="예술, 상징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90A5E66B-A4A2-4EE6-D5D4-D7985B2BDA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13845" y="1381194"/>
            <a:ext cx="1162050" cy="1533525"/>
          </a:xfrm>
          <a:prstGeom prst="rect">
            <a:avLst/>
          </a:prstGeom>
        </p:spPr>
      </p:pic>
      <p:sp>
        <p:nvSpPr>
          <p:cNvPr id="15" name="같음 기호 14">
            <a:extLst>
              <a:ext uri="{FF2B5EF4-FFF2-40B4-BE49-F238E27FC236}">
                <a16:creationId xmlns:a16="http://schemas.microsoft.com/office/drawing/2014/main" id="{D2BAC827-331B-11AB-8E65-67BD31435DB0}"/>
              </a:ext>
            </a:extLst>
          </p:cNvPr>
          <p:cNvSpPr/>
          <p:nvPr/>
        </p:nvSpPr>
        <p:spPr>
          <a:xfrm>
            <a:off x="8688456" y="1832114"/>
            <a:ext cx="1104899" cy="584200"/>
          </a:xfrm>
          <a:prstGeom prst="mathEqual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6" name="그림 15" descr="상징, 그래픽, 폰트, 표지판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B844FCE-1551-3403-A969-D896A0C9D91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30798" y="2575478"/>
            <a:ext cx="1614143" cy="165182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2895980-AD47-6915-24EB-6256DC8D6C06}"/>
              </a:ext>
            </a:extLst>
          </p:cNvPr>
          <p:cNvSpPr txBox="1"/>
          <p:nvPr/>
        </p:nvSpPr>
        <p:spPr>
          <a:xfrm>
            <a:off x="10051739" y="3426536"/>
            <a:ext cx="110119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조작 불가 상태</a:t>
            </a:r>
          </a:p>
        </p:txBody>
      </p:sp>
    </p:spTree>
    <p:extLst>
      <p:ext uri="{BB962C8B-B14F-4D97-AF65-F5344CB8AC3E}">
        <p14:creationId xmlns:p14="http://schemas.microsoft.com/office/powerpoint/2010/main" val="2384122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7AC78D-57CF-0CD2-E2C0-F9D8CCF90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08407058-A680-52B7-7775-76FB42599D55}"/>
              </a:ext>
            </a:extLst>
          </p:cNvPr>
          <p:cNvSpPr/>
          <p:nvPr/>
        </p:nvSpPr>
        <p:spPr>
          <a:xfrm>
            <a:off x="6735669" y="909755"/>
            <a:ext cx="5222265" cy="32929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0CCECD4-5E39-F618-D249-973BB427900A}"/>
              </a:ext>
            </a:extLst>
          </p:cNvPr>
          <p:cNvSpPr/>
          <p:nvPr/>
        </p:nvSpPr>
        <p:spPr>
          <a:xfrm>
            <a:off x="226575" y="909755"/>
            <a:ext cx="6277778" cy="32929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463FE6-F488-5317-8D72-431279C99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771770"/>
            <a:ext cx="11715714" cy="16700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200" dirty="0">
                <a:solidFill>
                  <a:srgbClr val="000000"/>
                </a:solidFill>
                <a:ea typeface="맑은 고딕"/>
                <a:cs typeface="Arial"/>
              </a:rPr>
              <a:t>시작지부터 각 스테이지 별로 지정된 목표지점까지 도달해야 한다. 스테이지마다 각종 장애물과 적들이 배치되어 있어 플레이어를 방해한다.</a:t>
            </a:r>
          </a:p>
          <a:p>
            <a:r>
              <a:rPr lang="ko-KR" altLang="en-US" sz="1200" dirty="0">
                <a:solidFill>
                  <a:srgbClr val="000000"/>
                </a:solidFill>
                <a:ea typeface="맑은 고딕"/>
                <a:cs typeface="Arial"/>
              </a:rPr>
              <a:t>여러 종류의 스테이지(초원, 산, 황무지 등)가 있어 각 스테이지 마다 플레이어를 밀쳐내는 바람, 움직이는 함정 등의 요소가 있다.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스테이지 클리어 시 목표지점까지 도달하는데 걸린 시간과 적에게 맞은 횟수 등을 집계하여 플레이어에게 랭크 형식으로 보여준다. 방해를 덜 받으면서 최대한 빠르게 목표지점에 도달하면 좋은 랭크를 받을 수 있다.</a:t>
            </a:r>
          </a:p>
          <a:p>
            <a:endParaRPr lang="ko-KR" altLang="en-US" sz="1200" dirty="0">
              <a:ea typeface="맑은 고딕"/>
              <a:cs typeface="Arial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E9888CE-2AF7-E0A8-5075-2AD3C506C406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3-3. 게임 특징: 게임의 목표</a:t>
            </a:r>
            <a:endParaRPr lang="ko-KR" i="1" dirty="0">
              <a:solidFill>
                <a:schemeClr val="bg1"/>
              </a:solidFill>
              <a:latin typeface="Malgun Gothic"/>
              <a:ea typeface="Malgun Gothic"/>
            </a:endParaRPr>
          </a:p>
        </p:txBody>
      </p:sp>
      <p:pic>
        <p:nvPicPr>
          <p:cNvPr id="2" name="그림 1" descr="만화 영화, 아동 미술, 클립아트, 그림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F00406F-C06E-A70A-0837-24ACDE7AD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5018" y="1750149"/>
            <a:ext cx="1503931" cy="1185862"/>
          </a:xfrm>
          <a:prstGeom prst="rect">
            <a:avLst/>
          </a:prstGeom>
        </p:spPr>
      </p:pic>
      <p:pic>
        <p:nvPicPr>
          <p:cNvPr id="4" name="그림 3" descr="만화 영화, 클립아트, 미소, 예술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58394622-94C8-A9AE-D068-DAEC11757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815" y="1668039"/>
            <a:ext cx="1143000" cy="1632857"/>
          </a:xfrm>
          <a:prstGeom prst="rect">
            <a:avLst/>
          </a:prstGeom>
        </p:spPr>
      </p:pic>
      <p:pic>
        <p:nvPicPr>
          <p:cNvPr id="6" name="그림 5" descr="만화 영화, 빛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F4943386-2A9C-1323-03B6-2874EECE2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295" y="1587681"/>
            <a:ext cx="1141095" cy="1793602"/>
          </a:xfrm>
          <a:prstGeom prst="rect">
            <a:avLst/>
          </a:prstGeom>
        </p:spPr>
      </p:pic>
      <p:pic>
        <p:nvPicPr>
          <p:cNvPr id="7" name="그림 6" descr="스크린샷, 직사각형, 휴대 전화, 디자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A6773524-4A90-C6CB-2815-2C7106BB4B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010" y="1571625"/>
            <a:ext cx="1371940" cy="1787978"/>
          </a:xfrm>
          <a:prstGeom prst="rect">
            <a:avLst/>
          </a:prstGeom>
        </p:spPr>
      </p:pic>
      <p:pic>
        <p:nvPicPr>
          <p:cNvPr id="8" name="그림 7" descr="스크린샷, 직사각형, 휴대 전화, 디자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6A40925-4BC6-3B1D-C4C8-745AE7301F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0841" y="1583531"/>
            <a:ext cx="1360034" cy="1798864"/>
          </a:xfrm>
          <a:prstGeom prst="rect">
            <a:avLst/>
          </a:prstGeom>
        </p:spPr>
      </p:pic>
      <p:pic>
        <p:nvPicPr>
          <p:cNvPr id="9" name="그림 8" descr="스크린샷, 직사각형, 휴대 전화, 디자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92EDC5F2-0DC2-71CA-3EE5-CDA334BEBD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9848" y="1617208"/>
            <a:ext cx="1500188" cy="17760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BF633B-C72F-E495-7596-6372FB4A1B09}"/>
              </a:ext>
            </a:extLst>
          </p:cNvPr>
          <p:cNvSpPr txBox="1"/>
          <p:nvPr/>
        </p:nvSpPr>
        <p:spPr>
          <a:xfrm>
            <a:off x="573357" y="2945096"/>
            <a:ext cx="10327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dirty="0">
                <a:ea typeface="맑은 고딕"/>
              </a:rPr>
              <a:t>돌 정령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2D183D-5E84-ED2C-D23D-0C62DA998BAB}"/>
              </a:ext>
            </a:extLst>
          </p:cNvPr>
          <p:cNvSpPr txBox="1"/>
          <p:nvPr/>
        </p:nvSpPr>
        <p:spPr>
          <a:xfrm>
            <a:off x="2019410" y="2945095"/>
            <a:ext cx="10327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dirty="0">
                <a:ea typeface="맑은 고딕"/>
              </a:rPr>
              <a:t>불 정령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F2AE3E-B4DF-F2C1-BC1B-7EFFD9562148}"/>
              </a:ext>
            </a:extLst>
          </p:cNvPr>
          <p:cNvSpPr txBox="1"/>
          <p:nvPr/>
        </p:nvSpPr>
        <p:spPr>
          <a:xfrm>
            <a:off x="4946443" y="2950175"/>
            <a:ext cx="11343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dirty="0" err="1">
                <a:ea typeface="맑은 고딕"/>
              </a:rPr>
              <a:t>누루링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421730-D54E-2F69-2DBB-07BD111E34D3}"/>
              </a:ext>
            </a:extLst>
          </p:cNvPr>
          <p:cNvSpPr txBox="1"/>
          <p:nvPr/>
        </p:nvSpPr>
        <p:spPr>
          <a:xfrm>
            <a:off x="2652609" y="3824101"/>
            <a:ext cx="107910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방해하는 적들</a:t>
            </a:r>
          </a:p>
        </p:txBody>
      </p:sp>
      <p:pic>
        <p:nvPicPr>
          <p:cNvPr id="17" name="그림 16" descr="하늘, 구름, 식물, 잔디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D59A3236-030F-FABC-410E-3186C17FA6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6427" y="1667138"/>
            <a:ext cx="2442784" cy="153114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DD62DE3-30FF-68A0-A45C-C7B0DC6C8C31}"/>
              </a:ext>
            </a:extLst>
          </p:cNvPr>
          <p:cNvSpPr txBox="1"/>
          <p:nvPr/>
        </p:nvSpPr>
        <p:spPr>
          <a:xfrm>
            <a:off x="8704435" y="3824101"/>
            <a:ext cx="107910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스테이지</a:t>
            </a:r>
          </a:p>
        </p:txBody>
      </p:sp>
      <p:pic>
        <p:nvPicPr>
          <p:cNvPr id="5" name="그림 4" descr="구름, 하늘, 산, 스크린샷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CFB7D1B2-BBF2-9EF9-9C0A-A60833F8C4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9278" y="1667511"/>
            <a:ext cx="2352199" cy="1533047"/>
          </a:xfrm>
          <a:prstGeom prst="rect">
            <a:avLst/>
          </a:prstGeom>
        </p:spPr>
      </p:pic>
      <p:pic>
        <p:nvPicPr>
          <p:cNvPr id="21" name="그림 20" descr="그림, 예술, 일러스트레이션, 클립아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81541C1-FA5A-EBF8-337C-9B537868EE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24225" y="1607343"/>
            <a:ext cx="1185862" cy="1524001"/>
          </a:xfrm>
          <a:prstGeom prst="rect">
            <a:avLst/>
          </a:prstGeom>
        </p:spPr>
      </p:pic>
      <p:pic>
        <p:nvPicPr>
          <p:cNvPr id="15" name="그림 14" descr="스크린샷, 직사각형, 휴대 전화, 디자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B6A3893E-2371-40AC-42F3-F8B2E49DE6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7683" y="1607344"/>
            <a:ext cx="1360034" cy="17988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07E6ECD-78F9-192C-16D2-21299A39ABA8}"/>
              </a:ext>
            </a:extLst>
          </p:cNvPr>
          <p:cNvSpPr txBox="1"/>
          <p:nvPr/>
        </p:nvSpPr>
        <p:spPr>
          <a:xfrm>
            <a:off x="3407045" y="2945095"/>
            <a:ext cx="10327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dirty="0">
                <a:ea typeface="맑은 고딕"/>
              </a:rPr>
              <a:t>바람 정령</a:t>
            </a:r>
          </a:p>
        </p:txBody>
      </p:sp>
    </p:spTree>
    <p:extLst>
      <p:ext uri="{BB962C8B-B14F-4D97-AF65-F5344CB8AC3E}">
        <p14:creationId xmlns:p14="http://schemas.microsoft.com/office/powerpoint/2010/main" val="2592551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79BEFE73-4661-FE61-88E7-B5232ACE464C}"/>
              </a:ext>
            </a:extLst>
          </p:cNvPr>
          <p:cNvSpPr txBox="1">
            <a:spLocks/>
          </p:cNvSpPr>
          <p:nvPr/>
        </p:nvSpPr>
        <p:spPr>
          <a:xfrm>
            <a:off x="223216" y="243570"/>
            <a:ext cx="1262144" cy="34173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i="1" dirty="0">
                <a:ea typeface="맑은 고딕"/>
              </a:rPr>
              <a:t>참고자료</a:t>
            </a:r>
            <a:endParaRPr lang="ko-KR" altLang="en-US" sz="2000" b="1" i="1" dirty="0"/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2C6D3875-FF20-FB63-461C-A48F81714FB1}"/>
              </a:ext>
            </a:extLst>
          </p:cNvPr>
          <p:cNvSpPr txBox="1">
            <a:spLocks/>
          </p:cNvSpPr>
          <p:nvPr/>
        </p:nvSpPr>
        <p:spPr>
          <a:xfrm>
            <a:off x="2146" y="5357923"/>
            <a:ext cx="5975425" cy="149745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200" b="1" dirty="0">
                <a:ea typeface="맑은 고딕"/>
              </a:rPr>
              <a:t>자료 및 통계 출처)</a:t>
            </a:r>
            <a:endParaRPr lang="ko-KR" sz="1200" b="1" dirty="0">
              <a:ea typeface="맑은 고딕" panose="020B0503020000020004" pitchFamily="34" charset="-127"/>
            </a:endParaRPr>
          </a:p>
          <a:p>
            <a:pPr marL="342900" indent="-342900" algn="l">
              <a:buAutoNum type="arabicPeriod"/>
            </a:pPr>
            <a:r>
              <a:rPr lang="en-US" sz="1000" b="1" dirty="0">
                <a:ea typeface="+mn-lt"/>
                <a:cs typeface="+mn-lt"/>
                <a:hlinkClick r:id="rId2"/>
              </a:rPr>
              <a:t>https://game.naver.com/lounge/Trickcal</a:t>
            </a:r>
            <a:endParaRPr lang="en-US" altLang="ko-KR" sz="1000" b="1" dirty="0">
              <a:ea typeface="+mn-lt"/>
              <a:cs typeface="+mn-lt"/>
            </a:endParaRPr>
          </a:p>
          <a:p>
            <a:pPr marL="342900" indent="-342900" algn="l">
              <a:buAutoNum type="arabicPeriod"/>
            </a:pPr>
            <a:r>
              <a:rPr lang="en-US" sz="1000" b="1" dirty="0">
                <a:ea typeface="+mn-lt"/>
                <a:cs typeface="+mn-lt"/>
              </a:rPr>
              <a:t>https://store.steampowered.com/app/240720/Getting_Over_It_with_Bennett_Foddy/</a:t>
            </a:r>
            <a:endParaRPr lang="en-US" sz="1000" b="1" dirty="0">
              <a:latin typeface="맑은 고딕"/>
              <a:ea typeface="맑은 고딕"/>
            </a:endParaRPr>
          </a:p>
          <a:p>
            <a:pPr marL="342900" indent="-342900" algn="l">
              <a:buAutoNum type="arabicPeriod"/>
            </a:pPr>
            <a:r>
              <a:rPr lang="en-US" altLang="ko-KR" sz="1000" b="1" err="1">
                <a:latin typeface="맑은 고딕"/>
                <a:ea typeface="맑은 고딕"/>
              </a:rPr>
              <a:t>개인</a:t>
            </a:r>
            <a:r>
              <a:rPr lang="en-US" altLang="ko-KR" sz="1000" b="1" dirty="0">
                <a:latin typeface="맑은 고딕"/>
                <a:ea typeface="맑은 고딕"/>
              </a:rPr>
              <a:t> </a:t>
            </a:r>
            <a:r>
              <a:rPr lang="en-US" altLang="ko-KR" sz="1000" b="1" err="1">
                <a:latin typeface="맑은 고딕"/>
                <a:ea typeface="맑은 고딕"/>
              </a:rPr>
              <a:t>제작</a:t>
            </a:r>
            <a:r>
              <a:rPr lang="en-US" altLang="ko-KR" sz="1000" b="1" dirty="0">
                <a:latin typeface="맑은 고딕"/>
                <a:ea typeface="맑은 고딕"/>
              </a:rPr>
              <a:t> </a:t>
            </a:r>
            <a:r>
              <a:rPr lang="en-US" altLang="ko-KR" sz="1000" b="1" err="1">
                <a:latin typeface="맑은 고딕"/>
                <a:ea typeface="맑은 고딕"/>
              </a:rPr>
              <a:t>리소스</a:t>
            </a:r>
            <a:endParaRPr lang="en-US" altLang="ko-KR" sz="1000" b="1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720899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와이드스크린</PresentationFormat>
  <Paragraphs>119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나이아, 가라! (Naia, Go!) 초기 기획서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user</cp:lastModifiedBy>
  <cp:revision>7163</cp:revision>
  <dcterms:created xsi:type="dcterms:W3CDTF">2024-04-28T02:55:18Z</dcterms:created>
  <dcterms:modified xsi:type="dcterms:W3CDTF">2025-06-24T14:43:31Z</dcterms:modified>
</cp:coreProperties>
</file>